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80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88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3CA77-AD32-4DE7-86EB-255C871D010B}" type="datetimeFigureOut">
              <a:rPr lang="id-ID" smtClean="0"/>
              <a:pPr/>
              <a:t>07-03-2014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76F40-41DA-418C-A3C3-802A2CE47D6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0B51BC-6449-4D20-A34A-3467F5FA3ED0}" type="slidenum">
              <a:rPr lang="id-ID" smtClean="0"/>
              <a:pPr/>
              <a:t>1</a:t>
            </a:fld>
            <a:endParaRPr lang="id-ID" smtClean="0"/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smtClean="0"/>
              <a:t>menulis artikel ilmiah - Junaidi</a:t>
            </a:r>
          </a:p>
        </p:txBody>
      </p:sp>
      <p:sp>
        <p:nvSpPr>
          <p:cNvPr id="29702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tama@ums.ac.i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m.pitt.edu/Portals/2/PDF/WorkingPaperSeries/CDM_Working_Paper_1103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305800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28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PENULISAN  NASKAH  PUBLIKASI  ILMIAH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6002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300" b="1" dirty="0" err="1" smtClean="0">
                <a:solidFill>
                  <a:srgbClr val="7030A0"/>
                </a:solidFill>
              </a:rPr>
              <a:t>Sutama</a:t>
            </a:r>
            <a:endParaRPr lang="en-US" sz="3300" b="1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>
                <a:solidFill>
                  <a:srgbClr val="7030A0"/>
                </a:solidFill>
              </a:rPr>
              <a:t>Pendidikan Matematika FKIP</a:t>
            </a:r>
            <a:r>
              <a:rPr lang="en-US" dirty="0" smtClean="0">
                <a:solidFill>
                  <a:srgbClr val="7030A0"/>
                </a:solidFill>
              </a:rPr>
              <a:t> UMS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email: </a:t>
            </a:r>
            <a:r>
              <a:rPr lang="id-ID" dirty="0" smtClean="0">
                <a:solidFill>
                  <a:srgbClr val="7030A0"/>
                </a:solidFill>
                <a:hlinkClick r:id="rId3"/>
              </a:rPr>
              <a:t>sutama@ums.ac.id</a:t>
            </a:r>
            <a:endParaRPr lang="id-ID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sutama_mpd@yahoo.com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blog: p3tm.blogspot.com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57200" y="8382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i-FI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itchFamily="34" charset="0"/>
              </a:rPr>
              <a:t>Assalamu’alaikum Warahmatullahi Wabarakatuh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105400" y="3505200"/>
            <a:ext cx="3126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Aharoni" pitchFamily="2" charset="-79"/>
              </a:rPr>
              <a:t>S</a:t>
            </a:r>
            <a:r>
              <a:rPr lang="id-ID" dirty="0">
                <a:solidFill>
                  <a:srgbClr val="002060"/>
                </a:solidFill>
                <a:cs typeface="Aharoni" pitchFamily="2" charset="-79"/>
              </a:rPr>
              <a:t>urakarta</a:t>
            </a:r>
            <a:r>
              <a:rPr lang="en-US" dirty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id-ID" dirty="0" smtClean="0">
                <a:solidFill>
                  <a:srgbClr val="002060"/>
                </a:solidFill>
                <a:cs typeface="Aharoni" pitchFamily="2" charset="-79"/>
              </a:rPr>
              <a:t>7 Maret</a:t>
            </a:r>
            <a:r>
              <a:rPr lang="en-US" dirty="0" smtClean="0">
                <a:solidFill>
                  <a:srgbClr val="002060"/>
                </a:solidFill>
                <a:cs typeface="Aharoni" pitchFamily="2" charset="-79"/>
              </a:rPr>
              <a:t> 201</a:t>
            </a:r>
            <a:r>
              <a:rPr lang="id-ID" dirty="0" smtClean="0">
                <a:solidFill>
                  <a:srgbClr val="002060"/>
                </a:solidFill>
                <a:cs typeface="Aharoni" pitchFamily="2" charset="-79"/>
              </a:rPr>
              <a:t>4 </a:t>
            </a:r>
            <a:endParaRPr lang="en-US" dirty="0">
              <a:solidFill>
                <a:srgbClr val="00206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6" grpId="0" build="p"/>
      <p:bldP spid="7172" grpId="0"/>
      <p:bldP spid="71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err="1" smtClean="0">
                <a:solidFill>
                  <a:srgbClr val="C00000"/>
                </a:solidFill>
              </a:rPr>
              <a:t>Pendahuluan</a:t>
            </a:r>
            <a:endParaRPr sz="2400" smtClean="0">
              <a:solidFill>
                <a:srgbClr val="C00000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800600"/>
          </a:xfrm>
        </p:spPr>
        <p:txBody>
          <a:bodyPr/>
          <a:lstStyle/>
          <a:p>
            <a:pPr marL="288925"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Hindari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sub-sub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dalam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pendahuluan</a:t>
            </a:r>
            <a:endParaRPr lang="en-US" sz="200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288925"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B</a:t>
            </a:r>
            <a:r>
              <a:rPr lang="id-ID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e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risi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latar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belakang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permasalahan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hipotesis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jika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ada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),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tujuan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penelitian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manfaat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penelitian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tidak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perlu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)</a:t>
            </a:r>
          </a:p>
          <a:p>
            <a:pPr marL="288925"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Sering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mengacu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pustaka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menjadi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landasan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marL="288925"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Memuat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pengetahuan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saat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ini</a:t>
            </a:r>
            <a:endParaRPr lang="en-US" sz="200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288925"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Menyiratkan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kebaruan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ditawarkan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marL="288925"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Persentase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halaman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pendahuluan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id-ID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(10-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15</a:t>
            </a:r>
            <a:r>
              <a:rPr lang="id-ID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)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%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dari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keseluruhan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id-ID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halaman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sebuah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id-ID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artikel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</a:p>
          <a:p>
            <a:pPr marL="288925"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Usahakan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dapat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menjawab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pertanyaan</a:t>
            </a:r>
            <a:r>
              <a:rPr lang="en-US" sz="2000" dirty="0" smtClean="0">
                <a:latin typeface="Arial" charset="0"/>
                <a:cs typeface="Arial" charset="0"/>
              </a:rPr>
              <a:t>: </a:t>
            </a:r>
            <a:r>
              <a:rPr lang="en-US" sz="2000" dirty="0" err="1" smtClean="0">
                <a:latin typeface="Arial" charset="0"/>
                <a:cs typeface="Arial" charset="0"/>
              </a:rPr>
              <a:t>Apa</a:t>
            </a:r>
            <a:r>
              <a:rPr lang="en-US" sz="2000" dirty="0" smtClean="0">
                <a:latin typeface="Arial" charset="0"/>
                <a:cs typeface="Arial" charset="0"/>
              </a:rPr>
              <a:t> yang </a:t>
            </a:r>
            <a:r>
              <a:rPr lang="en-US" sz="2000" dirty="0" err="1" smtClean="0">
                <a:latin typeface="Arial" charset="0"/>
                <a:cs typeface="Arial" charset="0"/>
              </a:rPr>
              <a:t>telah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saya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pelajari</a:t>
            </a:r>
            <a:r>
              <a:rPr lang="en-US" sz="2000" dirty="0" smtClean="0">
                <a:latin typeface="Arial" charset="0"/>
                <a:cs typeface="Arial" charset="0"/>
              </a:rPr>
              <a:t>? </a:t>
            </a:r>
            <a:r>
              <a:rPr lang="en-US" sz="2000" dirty="0" err="1" smtClean="0">
                <a:latin typeface="Arial" charset="0"/>
                <a:cs typeface="Arial" charset="0"/>
              </a:rPr>
              <a:t>Mengapa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hal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tsb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menjadi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suatu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masalah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yg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penting</a:t>
            </a:r>
            <a:r>
              <a:rPr lang="en-US" sz="2000" dirty="0" smtClean="0">
                <a:latin typeface="Arial" charset="0"/>
                <a:cs typeface="Arial" charset="0"/>
              </a:rPr>
              <a:t>? </a:t>
            </a:r>
            <a:r>
              <a:rPr lang="en-US" sz="2000" dirty="0" err="1" smtClean="0">
                <a:latin typeface="Arial" charset="0"/>
                <a:cs typeface="Arial" charset="0"/>
              </a:rPr>
              <a:t>Apa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yg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kita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ketahui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ttg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hal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tsb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sebelum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saya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melakukan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studi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ini</a:t>
            </a:r>
            <a:r>
              <a:rPr lang="en-US" sz="2000" dirty="0" smtClean="0">
                <a:latin typeface="Arial" charset="0"/>
                <a:cs typeface="Arial" charset="0"/>
              </a:rPr>
              <a:t>? </a:t>
            </a:r>
            <a:r>
              <a:rPr lang="en-US" sz="2000" dirty="0" err="1" smtClean="0">
                <a:latin typeface="Arial" charset="0"/>
                <a:cs typeface="Arial" charset="0"/>
              </a:rPr>
              <a:t>Bagaimana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studi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ini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bisa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memajukan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pengetahuan</a:t>
            </a:r>
            <a:r>
              <a:rPr lang="en-US" sz="2000" dirty="0" smtClean="0">
                <a:latin typeface="Arial" charset="0"/>
                <a:cs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63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dirty="0" smtClean="0">
                <a:solidFill>
                  <a:srgbClr val="C00000"/>
                </a:solidFill>
              </a:rPr>
              <a:t>CONTOH PENDAHULUAN</a:t>
            </a:r>
            <a:r>
              <a:rPr lang="id-ID" dirty="0" smtClean="0"/>
              <a:t> 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563" cy="42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id-ID" dirty="0" smtClean="0"/>
              <a:t>Fokus yg diteliti penting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d-ID" dirty="0" smtClean="0"/>
              <a:t>difinisi dan indikator fokus yg diteliti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d-ID" dirty="0" smtClean="0"/>
              <a:t>Analisis gap: kesenjangan realitas dan harapan (data awal pd setting)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d-ID" dirty="0" smtClean="0"/>
              <a:t>Analisis gap: penelitian terdahulu (orisinalitas)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d-ID" dirty="0" smtClean="0"/>
              <a:t>Alternatif solusi (definisi, proses, keunggulan)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d-ID" dirty="0" smtClean="0"/>
              <a:t>Hipotesis (jika ada)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d-ID" dirty="0" smtClean="0"/>
              <a:t>Tujuan penelitian</a:t>
            </a:r>
          </a:p>
          <a:p>
            <a:pPr eaLnBrk="1" hangingPunct="1">
              <a:buFont typeface="Wingdings" pitchFamily="2" charset="2"/>
              <a:buChar char="§"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marL="3206750" indent="-3206750" eaLnBrk="1" fontAlgn="auto" hangingPunct="1">
              <a:spcAft>
                <a:spcPts val="0"/>
              </a:spcAft>
              <a:defRPr/>
            </a:pPr>
            <a:r>
              <a:rPr sz="3100" err="1" smtClean="0">
                <a:solidFill>
                  <a:srgbClr val="C00000"/>
                </a:solidFill>
              </a:rPr>
              <a:t>Metode</a:t>
            </a:r>
            <a:r>
              <a:rPr sz="3100" smtClean="0">
                <a:solidFill>
                  <a:srgbClr val="C00000"/>
                </a:solidFill>
              </a:rPr>
              <a:t> </a:t>
            </a:r>
            <a:r>
              <a:rPr sz="3100" err="1" smtClean="0">
                <a:solidFill>
                  <a:srgbClr val="C00000"/>
                </a:solidFill>
              </a:rPr>
              <a:t>Penelitian</a:t>
            </a:r>
            <a:endParaRPr sz="2400" smtClean="0">
              <a:solidFill>
                <a:srgbClr val="C00000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239000" cy="4572000"/>
          </a:xfrm>
        </p:spPr>
        <p:txBody>
          <a:bodyPr>
            <a:normAutofit fontScale="92500" lnSpcReduction="10000"/>
          </a:bodyPr>
          <a:lstStyle/>
          <a:p>
            <a:pPr marL="233363" lvl="1" eaLnBrk="1" hangingPunct="1">
              <a:spcBef>
                <a:spcPts val="1200"/>
              </a:spcBef>
            </a:pPr>
            <a:r>
              <a:rPr lang="en-US" dirty="0" err="1" smtClean="0">
                <a:latin typeface="Arial" charset="0"/>
                <a:cs typeface="Arial" charset="0"/>
              </a:rPr>
              <a:t>Ringkasan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metode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penelitian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meliputi</a:t>
            </a:r>
            <a:r>
              <a:rPr lang="id-ID" dirty="0" smtClean="0">
                <a:latin typeface="Arial" charset="0"/>
                <a:cs typeface="Arial" charset="0"/>
              </a:rPr>
              <a:t>: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jenis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penelitian</a:t>
            </a:r>
            <a:r>
              <a:rPr lang="en-US" dirty="0" smtClean="0">
                <a:latin typeface="Arial" charset="0"/>
                <a:cs typeface="Arial" charset="0"/>
              </a:rPr>
              <a:t>, sub</a:t>
            </a:r>
            <a:r>
              <a:rPr lang="id-ID" dirty="0" smtClean="0">
                <a:latin typeface="Arial" charset="0"/>
                <a:cs typeface="Arial" charset="0"/>
              </a:rPr>
              <a:t>jek penelitian (</a:t>
            </a:r>
            <a:r>
              <a:rPr lang="id-ID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populasi,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sampel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id-ID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dan sampling)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teknik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pengumpulan</a:t>
            </a:r>
            <a:r>
              <a:rPr lang="en-US" dirty="0" smtClean="0">
                <a:latin typeface="Arial" charset="0"/>
                <a:cs typeface="Arial" charset="0"/>
              </a:rPr>
              <a:t> data,</a:t>
            </a:r>
            <a:r>
              <a:rPr lang="id-ID" dirty="0" smtClean="0">
                <a:latin typeface="Arial" charset="0"/>
                <a:cs typeface="Arial" charset="0"/>
              </a:rPr>
              <a:t> dan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teknik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analisis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id-ID" dirty="0" smtClean="0">
                <a:latin typeface="Arial" charset="0"/>
                <a:cs typeface="Arial" charset="0"/>
              </a:rPr>
              <a:t> data, </a:t>
            </a:r>
            <a:r>
              <a:rPr lang="id-ID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serta keabsahan data 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233363" lvl="1" eaLnBrk="1" hangingPunct="1">
              <a:spcBef>
                <a:spcPts val="1200"/>
              </a:spcBef>
            </a:pP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Hindari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penulisan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rumus-rumus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statistik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secara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berlebihan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</a:p>
          <a:p>
            <a:pPr marL="233363" lvl="1" eaLnBrk="1" hangingPunct="1">
              <a:spcBef>
                <a:spcPts val="1200"/>
              </a:spcBef>
            </a:pPr>
            <a:r>
              <a:rPr lang="en-US" dirty="0" err="1" smtClean="0">
                <a:latin typeface="Arial" charset="0"/>
                <a:cs typeface="Arial" charset="0"/>
              </a:rPr>
              <a:t>Jika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menggunakan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metode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yg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sudah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banyak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dikenal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sebutkan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nama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metodenya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saja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dirty="0" err="1" smtClean="0">
                <a:latin typeface="Arial" charset="0"/>
                <a:cs typeface="Arial" charset="0"/>
              </a:rPr>
              <a:t>Jika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diperlukan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sebutkan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sumber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rujukan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digunakan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sebagai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acuan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marL="233363" lvl="1" eaLnBrk="1" hangingPunct="1">
              <a:spcBef>
                <a:spcPts val="1200"/>
              </a:spcBef>
            </a:pP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Penyajian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sebaiknya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diorganisasikan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sehingga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pembaca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akan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memahami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alur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logis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dari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penelitian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dilakukan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. 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74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563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200" dirty="0" smtClean="0">
                <a:solidFill>
                  <a:srgbClr val="C00000"/>
                </a:solidFill>
              </a:rPr>
              <a:t>CONTOH METODE PENELITIAN </a:t>
            </a:r>
            <a:endParaRPr lang="id-ID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200" dirty="0" smtClean="0"/>
              <a:t>Jenis penelitian (ada kutipan), proses penelitian (ada kutipan), waktu dan tempat penelitian</a:t>
            </a:r>
          </a:p>
          <a:p>
            <a:pPr eaLnBrk="1" hangingPunct="1"/>
            <a:r>
              <a:rPr lang="id-ID" sz="3200" dirty="0" smtClean="0"/>
              <a:t>Subjek penelitian</a:t>
            </a:r>
          </a:p>
          <a:p>
            <a:pPr eaLnBrk="1" hangingPunct="1"/>
            <a:r>
              <a:rPr lang="id-ID" sz="3200" dirty="0" smtClean="0"/>
              <a:t>Teknik pengumpulan data (ada kutipan)</a:t>
            </a:r>
          </a:p>
          <a:p>
            <a:pPr eaLnBrk="1" hangingPunct="1"/>
            <a:r>
              <a:rPr lang="id-ID" sz="3200" dirty="0" smtClean="0"/>
              <a:t>Teknik analisis data (ada kutipan)</a:t>
            </a:r>
          </a:p>
          <a:p>
            <a:pPr eaLnBrk="1" hangingPunct="1"/>
            <a:r>
              <a:rPr lang="id-ID" sz="3200" dirty="0" smtClean="0">
                <a:solidFill>
                  <a:srgbClr val="FF0000"/>
                </a:solidFill>
              </a:rPr>
              <a:t>Keabsahan data (ada kutipan)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83563" cy="1050925"/>
          </a:xfrm>
        </p:spPr>
        <p:txBody>
          <a:bodyPr/>
          <a:lstStyle/>
          <a:p>
            <a:pPr marL="3998913" indent="-3998913" eaLnBrk="1" fontAlgn="auto" hangingPunct="1">
              <a:spcAft>
                <a:spcPts val="0"/>
              </a:spcAft>
              <a:defRPr/>
            </a:pPr>
            <a:r>
              <a:rPr sz="3100" err="1" smtClean="0">
                <a:solidFill>
                  <a:srgbClr val="C00000"/>
                </a:solidFill>
              </a:rPr>
              <a:t>Hasil</a:t>
            </a:r>
            <a:r>
              <a:rPr sz="3100" smtClean="0">
                <a:solidFill>
                  <a:srgbClr val="C00000"/>
                </a:solidFill>
              </a:rPr>
              <a:t> dan </a:t>
            </a:r>
            <a:r>
              <a:rPr sz="3100" err="1" smtClean="0">
                <a:solidFill>
                  <a:srgbClr val="C00000"/>
                </a:solidFill>
              </a:rPr>
              <a:t>Pembahasan</a:t>
            </a:r>
            <a:r>
              <a:rPr sz="31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sz="31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sz="270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b="1" dirty="0" err="1" smtClean="0"/>
              <a:t>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temukan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maknanya</a:t>
            </a:r>
            <a:r>
              <a:rPr lang="en-US" sz="2000" b="1" dirty="0" smtClean="0"/>
              <a:t>? </a:t>
            </a:r>
            <a:r>
              <a:rPr lang="en-US" sz="2000" b="1" dirty="0" err="1" smtClean="0"/>
              <a:t>Setiap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bandingkan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terdahulu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Hasil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penelitian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dapat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disajikan</a:t>
            </a:r>
            <a:r>
              <a:rPr lang="en-US" sz="2000" dirty="0" smtClean="0">
                <a:latin typeface="Arial" charset="0"/>
                <a:cs typeface="Arial" charset="0"/>
              </a:rPr>
              <a:t> dg </a:t>
            </a:r>
            <a:r>
              <a:rPr lang="en-US" sz="2000" dirty="0" err="1" smtClean="0">
                <a:latin typeface="Arial" charset="0"/>
                <a:cs typeface="Arial" charset="0"/>
              </a:rPr>
              <a:t>dukungan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tabel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grafik</a:t>
            </a:r>
            <a:r>
              <a:rPr lang="en-US" sz="2000" dirty="0" smtClean="0">
                <a:latin typeface="Arial" charset="0"/>
                <a:cs typeface="Arial" charset="0"/>
              </a:rPr>
              <a:t>/</a:t>
            </a:r>
            <a:r>
              <a:rPr lang="en-US" sz="2000" dirty="0" err="1" smtClean="0">
                <a:latin typeface="Arial" charset="0"/>
                <a:cs typeface="Arial" charset="0"/>
              </a:rPr>
              <a:t>gambar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untuk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memperjelas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penyajian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hasil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secara</a:t>
            </a:r>
            <a:r>
              <a:rPr lang="en-US" sz="2000" dirty="0" smtClean="0">
                <a:latin typeface="Arial" charset="0"/>
                <a:cs typeface="Arial" charset="0"/>
              </a:rPr>
              <a:t> verbal.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Judul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tabel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dan</a:t>
            </a:r>
            <a:r>
              <a:rPr lang="id-ID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keterangan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grafik</a:t>
            </a:r>
            <a:r>
              <a:rPr lang="id-ID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/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gambar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disusun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dalam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bentuk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frase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bukan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kalimat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)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secara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ringkas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Keterangan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gambar</a:t>
            </a:r>
            <a:r>
              <a:rPr lang="en-US" sz="2000" dirty="0" smtClean="0">
                <a:latin typeface="Arial" charset="0"/>
                <a:cs typeface="Arial" charset="0"/>
              </a:rPr>
              <a:t>/</a:t>
            </a:r>
            <a:r>
              <a:rPr lang="en-US" sz="2000" dirty="0" err="1" smtClean="0">
                <a:latin typeface="Arial" charset="0"/>
                <a:cs typeface="Arial" charset="0"/>
              </a:rPr>
              <a:t>grafik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diletakkan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bawah</a:t>
            </a:r>
            <a:r>
              <a:rPr lang="id-ID" sz="2000" dirty="0" smtClean="0">
                <a:latin typeface="Arial" charset="0"/>
                <a:cs typeface="Arial" charset="0"/>
              </a:rPr>
              <a:t>nya</a:t>
            </a:r>
            <a:r>
              <a:rPr lang="en-US" sz="2000" dirty="0" smtClean="0">
                <a:latin typeface="Arial" charset="0"/>
                <a:cs typeface="Arial" charset="0"/>
              </a:rPr>
              <a:t>. </a:t>
            </a:r>
            <a:endParaRPr lang="id-ID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id-ID" sz="2000" dirty="0" smtClean="0">
                <a:latin typeface="Arial" charset="0"/>
                <a:cs typeface="Arial" charset="0"/>
              </a:rPr>
              <a:t>	</a:t>
            </a:r>
            <a:r>
              <a:rPr lang="en-US" sz="2000" dirty="0" err="1" smtClean="0">
                <a:latin typeface="Arial" charset="0"/>
                <a:cs typeface="Arial" charset="0"/>
              </a:rPr>
              <a:t>Judul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tabel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diletakkan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atasnya</a:t>
            </a:r>
            <a:r>
              <a:rPr lang="en-US" sz="2000" dirty="0" smtClean="0">
                <a:latin typeface="Arial" charset="0"/>
                <a:cs typeface="Arial" charset="0"/>
              </a:rPr>
              <a:t>. </a:t>
            </a:r>
            <a:r>
              <a:rPr lang="en-US" sz="2000" dirty="0" err="1" smtClean="0">
                <a:latin typeface="Arial" charset="0"/>
                <a:cs typeface="Arial" charset="0"/>
              </a:rPr>
              <a:t>Judul</a:t>
            </a:r>
            <a:r>
              <a:rPr lang="id-ID" sz="2000" dirty="0" smtClean="0">
                <a:latin typeface="Arial" charset="0"/>
                <a:cs typeface="Arial" charset="0"/>
              </a:rPr>
              <a:t>/keterangan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diawali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dengan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huruf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kapital</a:t>
            </a:r>
            <a:r>
              <a:rPr lang="en-US" sz="20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Hindari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penggunaan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bahasa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statistik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seperti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: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berbeda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signifikan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perlakuan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).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err="1" smtClean="0">
                <a:latin typeface="Arial" charset="0"/>
                <a:cs typeface="Arial" charset="0"/>
              </a:rPr>
              <a:t>Hindari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i="1" dirty="0" smtClean="0">
                <a:latin typeface="Arial" charset="0"/>
                <a:cs typeface="Arial" charset="0"/>
              </a:rPr>
              <a:t>copy</a:t>
            </a:r>
            <a:r>
              <a:rPr lang="en-US" sz="2000" dirty="0" smtClean="0">
                <a:latin typeface="Arial" charset="0"/>
                <a:cs typeface="Arial" charset="0"/>
              </a:rPr>
              <a:t> -</a:t>
            </a:r>
            <a:r>
              <a:rPr lang="en-US" sz="2000" i="1" dirty="0" smtClean="0">
                <a:latin typeface="Arial" charset="0"/>
                <a:cs typeface="Arial" charset="0"/>
              </a:rPr>
              <a:t>paste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tabel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hasil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analisis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statistik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langsung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dari</a:t>
            </a:r>
            <a:r>
              <a:rPr lang="en-US" sz="2000" dirty="0" smtClean="0">
                <a:latin typeface="Arial" charset="0"/>
                <a:cs typeface="Arial" charset="0"/>
              </a:rPr>
              <a:t> software </a:t>
            </a:r>
            <a:r>
              <a:rPr lang="en-US" sz="2000" dirty="0" err="1" smtClean="0">
                <a:latin typeface="Arial" charset="0"/>
                <a:cs typeface="Arial" charset="0"/>
              </a:rPr>
              <a:t>pengolah</a:t>
            </a:r>
            <a:r>
              <a:rPr lang="en-US" sz="2000" dirty="0" smtClean="0">
                <a:latin typeface="Arial" charset="0"/>
                <a:cs typeface="Arial" charset="0"/>
              </a:rPr>
              <a:t> data.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Hindari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pengulangan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informasi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data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yg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sama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pada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tabel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gambar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sekaligus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.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Bila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data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lebih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menarik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ditampilkan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dalam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gambar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maka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hindari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pemunculannya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dalam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tabel</a:t>
            </a:r>
            <a:r>
              <a:rPr lang="en-US" sz="20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843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239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Arial" charset="0"/>
                <a:cs typeface="Arial" charset="0"/>
              </a:rPr>
              <a:t>Jangan mengulang menulis angka-angka yang telah tercantum dalam tabel di dalam teks pembahasan.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solidFill>
                  <a:srgbClr val="000066"/>
                </a:solidFill>
                <a:latin typeface="Arial" charset="0"/>
                <a:cs typeface="Arial" charset="0"/>
              </a:rPr>
              <a:t>Dalam penyajiannya harus dimulai dengan narasi dulu, baru diikuti dengan tabel atau gambar.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Arial" charset="0"/>
                <a:cs typeface="Arial" charset="0"/>
              </a:rPr>
              <a:t>Materi pembahasan terutama mengupas apakah hasil yang didapat sesuai dengan hasil penelitian terdahulu atau tidak, dan kemukakan argumentasinya.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solidFill>
                  <a:srgbClr val="000066"/>
                </a:solidFill>
                <a:latin typeface="Arial" charset="0"/>
                <a:cs typeface="Arial" charset="0"/>
              </a:rPr>
              <a:t>Pengutipan rujukan dalam pembahasan jangan terlalu panjang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400" smtClean="0">
                <a:latin typeface="Arial" charset="0"/>
                <a:cs typeface="Arial" charset="0"/>
              </a:rPr>
              <a:t>Sitasi hasil penelitian terdahulu atau pendapat orang lain hendaknya disarikan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 2" pitchFamily="18" charset="2"/>
              <a:buNone/>
            </a:pPr>
            <a:endParaRPr lang="en-US" sz="240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914400" y="381000"/>
            <a:ext cx="632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Hasil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Penelitian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dan</a:t>
            </a:r>
            <a:r>
              <a:rPr lang="en-US" sz="2400" b="1" dirty="0">
                <a:solidFill>
                  <a:srgbClr val="C00000"/>
                </a:solidFill>
              </a:rPr>
              <a:t> …. </a:t>
            </a:r>
            <a:r>
              <a:rPr lang="en-US" sz="2400" b="1" dirty="0" err="1">
                <a:solidFill>
                  <a:srgbClr val="C00000"/>
                </a:solidFill>
              </a:rPr>
              <a:t>Lanj</a:t>
            </a:r>
            <a:r>
              <a:rPr lang="en-US" sz="2400" b="1" dirty="0">
                <a:solidFill>
                  <a:srgbClr val="C00000"/>
                </a:solidFill>
              </a:rPr>
              <a:t>….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1"/>
            <a:ext cx="8183563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C00000"/>
                </a:solidFill>
              </a:rPr>
              <a:t>Contoh Pembahasan</a:t>
            </a:r>
            <a:endParaRPr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183563" cy="41878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id-ID" dirty="0" smtClean="0"/>
              <a:t>P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id-ID" dirty="0" smtClean="0"/>
              <a:t>kegiatan inti</a:t>
            </a:r>
            <a:r>
              <a:rPr lang="en-US" dirty="0" smtClean="0"/>
              <a:t>, setting </a:t>
            </a:r>
            <a:r>
              <a:rPr lang="en-US" dirty="0" err="1" smtClean="0"/>
              <a:t>ruang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klasikal</a:t>
            </a:r>
            <a:r>
              <a:rPr lang="en-US" dirty="0" smtClean="0"/>
              <a:t>,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U. </a:t>
            </a:r>
            <a:r>
              <a:rPr lang="en-US" dirty="0" err="1" smtClean="0"/>
              <a:t>Klasikal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U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id-ID" dirty="0" smtClean="0"/>
              <a:t> presentasi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id-ID" dirty="0" smtClean="0"/>
              <a:t>. Perubahan tata ruang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id-ID" dirty="0" smtClean="0"/>
              <a:t> hasil penelitian Rebecca, Lina Clement, Randolph Philipp, dan Jennifer Charvot (2004: 60) </a:t>
            </a:r>
            <a:r>
              <a:rPr lang="en-US" dirty="0" smtClean="0"/>
              <a:t>yang </a:t>
            </a:r>
            <a:r>
              <a:rPr lang="id-ID" dirty="0" smtClean="0"/>
              <a:t>menyatakan adanya kenyataan</a:t>
            </a:r>
            <a:r>
              <a:rPr lang="en-US" dirty="0" smtClean="0"/>
              <a:t>, </a:t>
            </a:r>
            <a:r>
              <a:rPr lang="id-ID" dirty="0" smtClean="0"/>
              <a:t>bahwa proses pembelajaran </a:t>
            </a:r>
            <a:r>
              <a:rPr lang="en-US" dirty="0" smtClean="0"/>
              <a:t>m</a:t>
            </a:r>
            <a:r>
              <a:rPr lang="id-ID" dirty="0" smtClean="0"/>
              <a:t>atematika memerlukan perubahan khusus.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dimaknai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setting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3276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200" err="1" smtClean="0">
                <a:solidFill>
                  <a:srgbClr val="C00000"/>
                </a:solidFill>
              </a:rPr>
              <a:t>Simpulan</a:t>
            </a:r>
            <a:endParaRPr sz="320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267200"/>
          </a:xfrm>
        </p:spPr>
        <p:txBody>
          <a:bodyPr>
            <a:normAutofit/>
          </a:bodyPr>
          <a:lstStyle/>
          <a:p>
            <a:pPr marL="228600" lvl="5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simpulan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terima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kasih</a:t>
            </a:r>
            <a:r>
              <a:rPr lang="id-ID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(jika ada)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28600" lvl="5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Simpulan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hendaknya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diungkapkan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kalimat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statistik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28600" lvl="5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pihak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terlaksananya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ungkapkan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wajar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28600" lvl="5"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numerical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smtClean="0">
                <a:solidFill>
                  <a:srgbClr val="C00000"/>
                </a:solidFill>
              </a:rPr>
              <a:t>Daftar Pustaka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416552"/>
          </a:xfrm>
        </p:spPr>
        <p:txBody>
          <a:bodyPr>
            <a:normAutofit fontScale="92500" lnSpcReduction="10000"/>
          </a:bodyPr>
          <a:lstStyle/>
          <a:p>
            <a:pPr marL="228600" lvl="5">
              <a:spcBef>
                <a:spcPts val="1200"/>
              </a:spcBef>
              <a:defRPr/>
            </a:pPr>
            <a:r>
              <a:rPr lang="en-US" sz="2800" dirty="0" err="1" smtClean="0"/>
              <a:t>Semua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tertera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pustaka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dirujuk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.</a:t>
            </a:r>
            <a:r>
              <a:rPr lang="en-US" sz="2800" dirty="0" smtClean="0">
                <a:cs typeface="Arial" pitchFamily="34" charset="0"/>
              </a:rPr>
              <a:t> </a:t>
            </a:r>
          </a:p>
          <a:p>
            <a:pPr marL="228600" lvl="5">
              <a:spcBef>
                <a:spcPts val="1200"/>
              </a:spcBef>
              <a:defRPr/>
            </a:pP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Daftar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pustaka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dirujuk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dari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sekitar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 10-15 </a:t>
            </a: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artikel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jurnal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cs typeface="Arial" pitchFamily="34" charset="0"/>
              </a:rPr>
              <a:t>ilmiah</a:t>
            </a:r>
            <a:r>
              <a:rPr lang="en-US" sz="2800" dirty="0" smtClean="0">
                <a:solidFill>
                  <a:srgbClr val="000066"/>
                </a:solidFill>
                <a:cs typeface="Arial" pitchFamily="34" charset="0"/>
              </a:rPr>
              <a:t>.</a:t>
            </a:r>
          </a:p>
          <a:p>
            <a:pPr marL="228600" lvl="5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800" dirty="0" err="1" smtClean="0"/>
              <a:t>Kemutakhiran</a:t>
            </a:r>
            <a:r>
              <a:rPr lang="en-US" sz="2800" dirty="0" smtClean="0"/>
              <a:t> </a:t>
            </a:r>
            <a:r>
              <a:rPr lang="en-US" sz="2800" dirty="0" err="1" smtClean="0"/>
              <a:t>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diutamakan</a:t>
            </a:r>
            <a:r>
              <a:rPr lang="en-US" sz="2800" dirty="0" smtClean="0">
                <a:cs typeface="Arial" pitchFamily="34" charset="0"/>
              </a:rPr>
              <a:t>, </a:t>
            </a:r>
            <a:r>
              <a:rPr lang="en-US" sz="2800" dirty="0" err="1" smtClean="0">
                <a:cs typeface="Arial" pitchFamily="34" charset="0"/>
              </a:rPr>
              <a:t>sekurang-kurangnya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merupakan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hasil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publikasi</a:t>
            </a:r>
            <a:r>
              <a:rPr lang="en-US" sz="2800" dirty="0" smtClean="0">
                <a:cs typeface="Arial" pitchFamily="34" charset="0"/>
              </a:rPr>
              <a:t> yang </a:t>
            </a:r>
            <a:r>
              <a:rPr lang="en-US" sz="2800" dirty="0" err="1" smtClean="0">
                <a:cs typeface="Arial" pitchFamily="34" charset="0"/>
              </a:rPr>
              <a:t>relevan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dalam</a:t>
            </a:r>
            <a:r>
              <a:rPr lang="en-US" sz="2800" dirty="0" smtClean="0">
                <a:cs typeface="Arial" pitchFamily="34" charset="0"/>
              </a:rPr>
              <a:t> 10 </a:t>
            </a:r>
            <a:r>
              <a:rPr lang="en-US" sz="2800" dirty="0" err="1" smtClean="0">
                <a:cs typeface="Arial" pitchFamily="34" charset="0"/>
              </a:rPr>
              <a:t>tahun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terakhir</a:t>
            </a:r>
            <a:r>
              <a:rPr lang="en-US" sz="2800" dirty="0" smtClean="0"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Harvard Referencing Standard</a:t>
            </a:r>
            <a:r>
              <a:rPr lang="en-US" dirty="0" smtClean="0"/>
              <a:t>. </a:t>
            </a:r>
            <a:endParaRPr lang="id-ID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83880" cy="670560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C00000"/>
                </a:solidFill>
              </a:rPr>
              <a:t>Contoh Penulisan Daftar Pustaka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648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A.  </a:t>
            </a:r>
            <a:r>
              <a:rPr lang="en-US" b="1" dirty="0" err="1" smtClean="0"/>
              <a:t>Buku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[1] </a:t>
            </a:r>
            <a:r>
              <a:rPr lang="en-US" dirty="0" err="1" smtClean="0"/>
              <a:t>Penulis</a:t>
            </a:r>
            <a:r>
              <a:rPr lang="en-US" dirty="0" smtClean="0"/>
              <a:t> 1, </a:t>
            </a:r>
            <a:r>
              <a:rPr lang="en-US" dirty="0" err="1" smtClean="0"/>
              <a:t>Penulis</a:t>
            </a:r>
            <a:r>
              <a:rPr lang="en-US" dirty="0" smtClean="0"/>
              <a:t> 2 </a:t>
            </a:r>
            <a:r>
              <a:rPr lang="en-US" dirty="0" err="1" smtClean="0"/>
              <a:t>dst</a:t>
            </a:r>
            <a:r>
              <a:rPr lang="en-US" dirty="0" smtClean="0"/>
              <a:t>. (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).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. </a:t>
            </a:r>
            <a:r>
              <a:rPr lang="en-US" i="1" dirty="0" err="1" smtClean="0"/>
              <a:t>Judul</a:t>
            </a:r>
            <a:r>
              <a:rPr lang="id-ID" i="1" dirty="0" smtClean="0"/>
              <a:t> </a:t>
            </a:r>
            <a:r>
              <a:rPr lang="en-US" i="1" dirty="0" err="1" smtClean="0"/>
              <a:t>Buku</a:t>
            </a:r>
            <a:r>
              <a:rPr lang="en-US" i="1" dirty="0" smtClean="0"/>
              <a:t> </a:t>
            </a:r>
            <a:r>
              <a:rPr lang="en-US" i="1" dirty="0" err="1" smtClean="0"/>
              <a:t>cetak</a:t>
            </a:r>
            <a:r>
              <a:rPr lang="en-US" i="1" dirty="0" smtClean="0"/>
              <a:t> miring. </a:t>
            </a:r>
            <a:r>
              <a:rPr lang="en-US" dirty="0" err="1" smtClean="0"/>
              <a:t>Edisi</a:t>
            </a:r>
            <a:r>
              <a:rPr lang="en-US" dirty="0" smtClean="0"/>
              <a:t>, </a:t>
            </a:r>
            <a:r>
              <a:rPr lang="en-US" dirty="0" err="1" smtClean="0"/>
              <a:t>Penerbit</a:t>
            </a:r>
            <a:r>
              <a:rPr lang="en-US" dirty="0" smtClean="0"/>
              <a:t>.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O’Brien, J.A. </a:t>
            </a:r>
            <a:r>
              <a:rPr lang="en-US" dirty="0" err="1" smtClean="0"/>
              <a:t>dan</a:t>
            </a:r>
            <a:r>
              <a:rPr lang="en-US" dirty="0" smtClean="0"/>
              <a:t>. J.M. </a:t>
            </a:r>
            <a:r>
              <a:rPr lang="en-US" dirty="0" err="1" smtClean="0"/>
              <a:t>Marakas</a:t>
            </a:r>
            <a:r>
              <a:rPr lang="en-US" dirty="0" smtClean="0"/>
              <a:t>. 2011. </a:t>
            </a:r>
            <a:r>
              <a:rPr lang="en-US" i="1" dirty="0" smtClean="0"/>
              <a:t>Management Information Systems</a:t>
            </a:r>
            <a:r>
              <a:rPr lang="en-US" dirty="0" smtClean="0"/>
              <a:t>. </a:t>
            </a:r>
            <a:r>
              <a:rPr lang="en-US" dirty="0" err="1" smtClean="0"/>
              <a:t>Edisi</a:t>
            </a:r>
            <a:r>
              <a:rPr lang="en-US" dirty="0" smtClean="0"/>
              <a:t> 10. McGraw-Hill. New York-USA.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b="1" dirty="0" smtClean="0"/>
              <a:t>B.  </a:t>
            </a:r>
            <a:r>
              <a:rPr lang="en-US" b="1" dirty="0" err="1" smtClean="0"/>
              <a:t>Artikel</a:t>
            </a:r>
            <a:r>
              <a:rPr lang="en-US" b="1" dirty="0" smtClean="0"/>
              <a:t> </a:t>
            </a:r>
            <a:r>
              <a:rPr lang="en-US" b="1" dirty="0" err="1" smtClean="0"/>
              <a:t>Jurnal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[2] </a:t>
            </a:r>
            <a:r>
              <a:rPr lang="en-US" dirty="0" err="1" smtClean="0"/>
              <a:t>Penulis</a:t>
            </a:r>
            <a:r>
              <a:rPr lang="en-US" dirty="0" smtClean="0"/>
              <a:t> 1, </a:t>
            </a:r>
            <a:r>
              <a:rPr lang="en-US" dirty="0" err="1" smtClean="0"/>
              <a:t>Penulis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, (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). </a:t>
            </a:r>
            <a:r>
              <a:rPr lang="en-US" dirty="0" err="1" smtClean="0"/>
              <a:t>Tahun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publikasi</a:t>
            </a:r>
            <a:r>
              <a:rPr lang="en-US" dirty="0" smtClean="0"/>
              <a:t>.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i="1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Jurnal</a:t>
            </a:r>
            <a:r>
              <a:rPr lang="en-US" i="1" dirty="0" smtClean="0"/>
              <a:t> </a:t>
            </a:r>
            <a:r>
              <a:rPr lang="en-US" i="1" dirty="0" err="1" smtClean="0"/>
              <a:t>Cetak</a:t>
            </a:r>
            <a:r>
              <a:rPr lang="en-US" i="1" dirty="0" smtClean="0"/>
              <a:t> Miring</a:t>
            </a:r>
            <a:r>
              <a:rPr lang="en-US" dirty="0" smtClean="0"/>
              <a:t>. Vol. </a:t>
            </a:r>
            <a:r>
              <a:rPr lang="en-US" dirty="0" err="1" smtClean="0"/>
              <a:t>Nomor</a:t>
            </a:r>
            <a:r>
              <a:rPr lang="en-US" dirty="0" smtClean="0"/>
              <a:t>.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Cartlidge</a:t>
            </a:r>
            <a:r>
              <a:rPr lang="en-US" dirty="0" smtClean="0"/>
              <a:t>, J. 2012. Crossing boundaries: Using fact and fiction in adult learning. </a:t>
            </a:r>
            <a:r>
              <a:rPr lang="en-US" i="1" dirty="0" smtClean="0"/>
              <a:t>The</a:t>
            </a:r>
            <a:endParaRPr lang="id-ID" dirty="0" smtClean="0"/>
          </a:p>
          <a:p>
            <a:pPr>
              <a:buNone/>
            </a:pPr>
            <a:r>
              <a:rPr lang="id-ID" i="1" dirty="0" smtClean="0"/>
              <a:t>	</a:t>
            </a:r>
            <a:r>
              <a:rPr lang="en-US" i="1" dirty="0" smtClean="0"/>
              <a:t>Journal of Artistic and Creative Education</a:t>
            </a:r>
            <a:r>
              <a:rPr lang="en-US" dirty="0" smtClean="0"/>
              <a:t>. 6 (1): 94-111.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C.   </a:t>
            </a:r>
            <a:r>
              <a:rPr lang="en-US" b="1" dirty="0" err="1" smtClean="0"/>
              <a:t>Prosiding</a:t>
            </a:r>
            <a:r>
              <a:rPr lang="en-US" b="1" dirty="0" smtClean="0"/>
              <a:t> Seminar/</a:t>
            </a:r>
            <a:r>
              <a:rPr lang="en-US" b="1" dirty="0" err="1" smtClean="0"/>
              <a:t>Konferensi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[3] </a:t>
            </a:r>
            <a:r>
              <a:rPr lang="en-US" dirty="0" err="1" smtClean="0"/>
              <a:t>Penulis</a:t>
            </a:r>
            <a:r>
              <a:rPr lang="en-US" dirty="0" smtClean="0"/>
              <a:t> 1, </a:t>
            </a:r>
            <a:r>
              <a:rPr lang="en-US" dirty="0" err="1" smtClean="0"/>
              <a:t>Penulis</a:t>
            </a:r>
            <a:r>
              <a:rPr lang="en-US" dirty="0" smtClean="0"/>
              <a:t> 2 </a:t>
            </a:r>
            <a:r>
              <a:rPr lang="en-US" dirty="0" err="1" smtClean="0"/>
              <a:t>dst</a:t>
            </a:r>
            <a:r>
              <a:rPr lang="en-US" dirty="0" smtClean="0"/>
              <a:t>, (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).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i="1" dirty="0" smtClean="0"/>
              <a:t>.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Konferensi</a:t>
            </a:r>
            <a:r>
              <a:rPr lang="en-US" dirty="0" smtClean="0"/>
              <a:t>. </a:t>
            </a:r>
            <a:r>
              <a:rPr lang="en-US" dirty="0" err="1" smtClean="0"/>
              <a:t>Tanggal</a:t>
            </a:r>
            <a:r>
              <a:rPr lang="en-US" dirty="0" smtClean="0"/>
              <a:t>,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Kota, Negara.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Michael,  R.  2011.  Integrating  innovation  into  enterprise  architecture  management.</a:t>
            </a:r>
            <a:endParaRPr lang="id-ID" dirty="0" smtClean="0"/>
          </a:p>
          <a:p>
            <a:pPr>
              <a:buNone/>
            </a:pPr>
            <a:r>
              <a:rPr lang="id-ID" i="1" dirty="0" smtClean="0"/>
              <a:t>	</a:t>
            </a:r>
            <a:r>
              <a:rPr lang="en-US" i="1" dirty="0" smtClean="0"/>
              <a:t>Proceeding  on  Tenth  International  Conference  on  Wirt-</a:t>
            </a:r>
            <a:r>
              <a:rPr lang="en-US" i="1" dirty="0" err="1" smtClean="0"/>
              <a:t>schafts</a:t>
            </a:r>
            <a:r>
              <a:rPr lang="en-US" i="1" dirty="0" smtClean="0"/>
              <a:t>  </a:t>
            </a:r>
            <a:r>
              <a:rPr lang="en-US" i="1" dirty="0" err="1" smtClean="0"/>
              <a:t>Informatik</a:t>
            </a:r>
            <a:r>
              <a:rPr lang="en-US" dirty="0" smtClean="0"/>
              <a:t>.  16-18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February 2011, Zurich, </a:t>
            </a:r>
            <a:r>
              <a:rPr lang="en-US" dirty="0" err="1" smtClean="0"/>
              <a:t>Swis</a:t>
            </a:r>
            <a:r>
              <a:rPr lang="en-US" dirty="0" smtClean="0"/>
              <a:t>. Hal. 776-786.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57400" y="457200"/>
            <a:ext cx="49119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id-ID" altLang="ja-JP" sz="2800" b="1" dirty="0" smtClean="0">
                <a:latin typeface="Arial Black" pitchFamily="34" charset="0"/>
                <a:ea typeface="MS PGothic" pitchFamily="34" charset="-128"/>
              </a:rPr>
              <a:t>Naskah Publikasi</a:t>
            </a:r>
            <a:r>
              <a:rPr kumimoji="1" lang="en-US" altLang="ja-JP" sz="2800" b="1" dirty="0" smtClean="0">
                <a:latin typeface="Arial Black" pitchFamily="34" charset="0"/>
                <a:ea typeface="MS PGothic" pitchFamily="34" charset="-128"/>
              </a:rPr>
              <a:t> </a:t>
            </a:r>
            <a:r>
              <a:rPr kumimoji="1" lang="en-US" altLang="ja-JP" sz="2800" b="1" dirty="0" err="1" smtClean="0">
                <a:latin typeface="Arial Black" pitchFamily="34" charset="0"/>
                <a:ea typeface="MS PGothic" pitchFamily="34" charset="-128"/>
              </a:rPr>
              <a:t>Ilmiah</a:t>
            </a:r>
            <a:endParaRPr kumimoji="1" lang="en-US" altLang="ja-JP" sz="2800" b="1" dirty="0"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77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Laporan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hasil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 smtClean="0">
                <a:latin typeface="Times New Roman" pitchFamily="18" charset="0"/>
                <a:ea typeface="MS PGothic" pitchFamily="34" charset="-128"/>
              </a:rPr>
              <a:t>riset</a:t>
            </a:r>
            <a:r>
              <a:rPr kumimoji="1" lang="id-ID" altLang="ja-JP" sz="2400" dirty="0" smtClean="0">
                <a:latin typeface="Times New Roman" pitchFamily="18" charset="0"/>
                <a:ea typeface="MS PGothic" pitchFamily="34" charset="-128"/>
              </a:rPr>
              <a:t> atau kajian teoritis</a:t>
            </a:r>
            <a:r>
              <a:rPr kumimoji="1" lang="en-US" altLang="ja-JP" sz="240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yang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ditulis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dan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dipublikasi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endParaRPr kumimoji="1" lang="id-ID" altLang="ja-JP" sz="2400" dirty="0" smtClean="0">
              <a:latin typeface="Times New Roman" pitchFamily="18" charset="0"/>
              <a:ea typeface="MS PGothic" pitchFamily="34" charset="-128"/>
            </a:endParaRPr>
          </a:p>
          <a:p>
            <a:r>
              <a:rPr kumimoji="1" lang="en-US" altLang="ja-JP" sz="2400" dirty="0" err="1" smtClean="0">
                <a:latin typeface="Times New Roman" pitchFamily="18" charset="0"/>
                <a:ea typeface="MS PGothic" pitchFamily="34" charset="-128"/>
              </a:rPr>
              <a:t>oleh</a:t>
            </a:r>
            <a:r>
              <a:rPr kumimoji="1" lang="en-US" altLang="ja-JP" sz="240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 smtClean="0">
                <a:latin typeface="Times New Roman" pitchFamily="18" charset="0"/>
                <a:ea typeface="MS PGothic" pitchFamily="34" charset="-128"/>
              </a:rPr>
              <a:t>satu</a:t>
            </a:r>
            <a:r>
              <a:rPr kumimoji="1" lang="id-ID" altLang="ja-JP" sz="240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 smtClean="0">
                <a:latin typeface="Times New Roman" pitchFamily="18" charset="0"/>
                <a:ea typeface="MS PGothic" pitchFamily="34" charset="-128"/>
              </a:rPr>
              <a:t>atau</a:t>
            </a:r>
            <a:r>
              <a:rPr kumimoji="1" lang="en-US" altLang="ja-JP" sz="2400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beberapa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orang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3276600"/>
            <a:ext cx="2214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Isi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harus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orisinal</a:t>
            </a:r>
            <a:endParaRPr kumimoji="1" lang="en-US" altLang="ja-JP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71600" y="3810000"/>
            <a:ext cx="49762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Penemuan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yang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benar-benar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 smtClean="0">
                <a:latin typeface="Times New Roman" pitchFamily="18" charset="0"/>
                <a:ea typeface="MS PGothic" pitchFamily="34" charset="-128"/>
              </a:rPr>
              <a:t>baru</a:t>
            </a:r>
            <a:r>
              <a:rPr kumimoji="1" lang="id-ID" altLang="ja-JP" sz="2400" dirty="0" smtClean="0">
                <a:latin typeface="Times New Roman" pitchFamily="18" charset="0"/>
                <a:ea typeface="MS PGothic" pitchFamily="34" charset="-128"/>
              </a:rPr>
              <a:t>; atau</a:t>
            </a:r>
            <a:endParaRPr kumimoji="1" lang="en-US" altLang="ja-JP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371600" y="4343400"/>
            <a:ext cx="542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Penyempurnaan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penemuan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yang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sudah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ada</a:t>
            </a:r>
            <a:endParaRPr kumimoji="1" lang="en-US" altLang="ja-JP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" y="4876800"/>
            <a:ext cx="823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Tidak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hanya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koleksi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data,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tetapi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juga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menuntut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analisis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intelektual</a:t>
            </a:r>
            <a:endParaRPr kumimoji="1" lang="en-US" altLang="ja-JP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19200" y="2209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Dalam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jurnal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 smtClean="0">
                <a:latin typeface="Times New Roman" pitchFamily="18" charset="0"/>
                <a:ea typeface="MS PGothic" pitchFamily="34" charset="-128"/>
              </a:rPr>
              <a:t>ilmiah</a:t>
            </a:r>
            <a:r>
              <a:rPr kumimoji="1" lang="id-ID" altLang="ja-JP" sz="2400" dirty="0" smtClean="0">
                <a:latin typeface="Times New Roman" pitchFamily="18" charset="0"/>
                <a:ea typeface="MS PGothic" pitchFamily="34" charset="-128"/>
              </a:rPr>
              <a:t>; atau</a:t>
            </a:r>
            <a:endParaRPr kumimoji="1" lang="en-US" altLang="ja-JP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219200" y="2667000"/>
            <a:ext cx="747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Dokumen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ilmiah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lain yang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tersedia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dalam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komunitas</a:t>
            </a:r>
            <a:r>
              <a:rPr kumimoji="1" lang="en-US" altLang="ja-JP" sz="2400" dirty="0">
                <a:latin typeface="Times New Roman" pitchFamily="18" charset="0"/>
                <a:ea typeface="MS PGothic" pitchFamily="34" charset="-128"/>
              </a:rPr>
              <a:t> </a:t>
            </a:r>
            <a:r>
              <a:rPr kumimoji="1" lang="en-US" altLang="ja-JP" sz="2400" dirty="0" err="1">
                <a:latin typeface="Times New Roman" pitchFamily="18" charset="0"/>
                <a:ea typeface="MS PGothic" pitchFamily="34" charset="-128"/>
              </a:rPr>
              <a:t>ilmiah</a:t>
            </a:r>
            <a:endParaRPr kumimoji="1" lang="en-US" altLang="ja-JP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5626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format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ikuti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format,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  <p:bldP spid="8199" grpId="0"/>
      <p:bldP spid="8200" grpId="0"/>
      <p:bldP spid="82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4864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C00000"/>
                </a:solidFill>
              </a:rPr>
              <a:t>Contoh Penulisan Daftar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83880" cy="4721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D.  </a:t>
            </a:r>
            <a:r>
              <a:rPr lang="en-US" b="1" dirty="0" err="1" smtClean="0"/>
              <a:t>Tesis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Disertasi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[4] </a:t>
            </a:r>
            <a:r>
              <a:rPr lang="en-US" dirty="0" err="1" smtClean="0"/>
              <a:t>Penulis</a:t>
            </a:r>
            <a:r>
              <a:rPr lang="en-US" dirty="0" smtClean="0"/>
              <a:t> (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).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.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r>
              <a:rPr lang="en-US" i="1" dirty="0" err="1" smtClean="0"/>
              <a:t>Skripsi</a:t>
            </a:r>
            <a:r>
              <a:rPr lang="en-US" i="1" dirty="0" smtClean="0"/>
              <a:t>, </a:t>
            </a:r>
            <a:r>
              <a:rPr lang="en-US" i="1" dirty="0" err="1" smtClean="0"/>
              <a:t>Tesis</a:t>
            </a:r>
            <a:r>
              <a:rPr lang="en-US" i="1" dirty="0" smtClean="0"/>
              <a:t>,</a:t>
            </a:r>
            <a:r>
              <a:rPr lang="id-ID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Disertasi</a:t>
            </a:r>
            <a:r>
              <a:rPr lang="en-US" i="1" dirty="0" smtClean="0"/>
              <a:t>. </a:t>
            </a:r>
            <a:r>
              <a:rPr lang="en-US" dirty="0" err="1" smtClean="0"/>
              <a:t>Universitas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Soegandhi</a:t>
            </a:r>
            <a:r>
              <a:rPr lang="en-US" dirty="0" smtClean="0"/>
              <a:t>. 2009. </a:t>
            </a:r>
            <a:r>
              <a:rPr lang="en-US" dirty="0" err="1" smtClean="0"/>
              <a:t>Aplikasi</a:t>
            </a:r>
            <a:r>
              <a:rPr lang="en-US" dirty="0" smtClean="0"/>
              <a:t> model </a:t>
            </a:r>
            <a:r>
              <a:rPr lang="en-US" dirty="0" err="1" smtClean="0"/>
              <a:t>kebangkrutan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i="1" dirty="0" err="1" smtClean="0"/>
              <a:t>Tesis</a:t>
            </a:r>
            <a:r>
              <a:rPr lang="en-US" i="1" dirty="0" smtClean="0"/>
              <a:t>.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Joyonegoro</a:t>
            </a:r>
            <a:r>
              <a:rPr lang="en-US" dirty="0" smtClean="0"/>
              <a:t>, Surabaya.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E. 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Rujukan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Website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[5]  </a:t>
            </a:r>
            <a:r>
              <a:rPr lang="en-US" dirty="0" err="1" smtClean="0"/>
              <a:t>Penulis</a:t>
            </a:r>
            <a:r>
              <a:rPr lang="en-US" dirty="0" smtClean="0"/>
              <a:t>.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i="1" dirty="0" err="1" smtClean="0"/>
              <a:t>Judul</a:t>
            </a:r>
            <a:r>
              <a:rPr lang="en-US" dirty="0" smtClean="0"/>
              <a:t>.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i="1" dirty="0" smtClean="0"/>
              <a:t>Uniform Resources Locator </a:t>
            </a:r>
            <a:r>
              <a:rPr lang="en-US" dirty="0" smtClean="0"/>
              <a:t>(URL).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Ahmed, S. </a:t>
            </a:r>
            <a:r>
              <a:rPr lang="en-US" dirty="0" err="1" smtClean="0"/>
              <a:t>dan</a:t>
            </a:r>
            <a:r>
              <a:rPr lang="en-US" dirty="0" smtClean="0"/>
              <a:t> A. </a:t>
            </a:r>
            <a:r>
              <a:rPr lang="en-US" dirty="0" err="1" smtClean="0"/>
              <a:t>Zlate</a:t>
            </a:r>
            <a:r>
              <a:rPr lang="en-US" dirty="0" smtClean="0"/>
              <a:t>. Capital flows to emerging market economies: A brave new world?.</a:t>
            </a:r>
            <a:r>
              <a:rPr lang="id-ID" dirty="0" smtClean="0"/>
              <a:t> </a:t>
            </a:r>
            <a:r>
              <a:rPr lang="en-US" dirty="0" smtClean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www.federalreserve.gov/pubs/ifdp/2013/1081/ifdp1081.pdf</a:t>
            </a:r>
            <a:r>
              <a:rPr lang="en-US" dirty="0" smtClean="0">
                <a:hlinkClick r:id="rId2"/>
              </a:rPr>
              <a:t>.</a:t>
            </a:r>
            <a:r>
              <a:rPr lang="id-ID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</a:t>
            </a:r>
            <a:r>
              <a:rPr lang="en-US" dirty="0" err="1" smtClean="0"/>
              <a:t>iakses</a:t>
            </a:r>
            <a:r>
              <a:rPr lang="id-ID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18 </a:t>
            </a:r>
            <a:r>
              <a:rPr lang="en-US" dirty="0" err="1" smtClean="0"/>
              <a:t>Juni</a:t>
            </a:r>
            <a:r>
              <a:rPr lang="en-US" dirty="0" smtClean="0"/>
              <a:t> 2013</a:t>
            </a:r>
            <a:r>
              <a:rPr lang="en-US" b="1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C00000"/>
                </a:solidFill>
              </a:rPr>
              <a:t>Tentang Plagiasi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5720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dirty="0" err="1" smtClean="0">
                <a:latin typeface="Arial" charset="0"/>
                <a:cs typeface="Arial" charset="0"/>
              </a:rPr>
              <a:t>Plagiasi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memiliki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beberapa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bentuk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</a:p>
          <a:p>
            <a:pPr marL="0" indent="0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id-ID" dirty="0" err="1" smtClean="0">
                <a:latin typeface="Arial" charset="0"/>
                <a:cs typeface="Arial" charset="0"/>
              </a:rPr>
              <a:t>M</a:t>
            </a:r>
            <a:r>
              <a:rPr lang="en-US" dirty="0" err="1" smtClean="0">
                <a:latin typeface="Arial" charset="0"/>
                <a:cs typeface="Arial" charset="0"/>
              </a:rPr>
              <a:t>engakui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hasil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orang</a:t>
            </a:r>
            <a:r>
              <a:rPr lang="en-US" dirty="0" smtClean="0">
                <a:latin typeface="Arial" charset="0"/>
                <a:cs typeface="Arial" charset="0"/>
              </a:rPr>
              <a:t> lain </a:t>
            </a:r>
            <a:r>
              <a:rPr lang="en-US" dirty="0" err="1" smtClean="0">
                <a:latin typeface="Arial" charset="0"/>
                <a:cs typeface="Arial" charset="0"/>
              </a:rPr>
              <a:t>sebagai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sendiri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untuk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kepentingan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sendiri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cs typeface="Arial" charset="0"/>
              </a:rPr>
              <a:t>/</a:t>
            </a:r>
            <a:r>
              <a:rPr lang="en-US" dirty="0" err="1" smtClean="0">
                <a:latin typeface="Arial" charset="0"/>
                <a:cs typeface="Arial" charset="0"/>
              </a:rPr>
              <a:t>atau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kelompok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tertentu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endParaRPr lang="en-US" i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id-ID" dirty="0" err="1" smtClean="0">
                <a:latin typeface="Arial" charset="0"/>
                <a:cs typeface="Arial" charset="0"/>
              </a:rPr>
              <a:t>P</a:t>
            </a:r>
            <a:r>
              <a:rPr lang="en-US" dirty="0" err="1" smtClean="0">
                <a:latin typeface="Arial" charset="0"/>
                <a:cs typeface="Arial" charset="0"/>
              </a:rPr>
              <a:t>engakuan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atas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sebagian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atau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seluruh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ilmiah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dikutip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</a:p>
          <a:p>
            <a:pPr marL="0" indent="0" eaLnBrk="1" hangingPunct="1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id-ID" dirty="0" err="1" smtClean="0">
                <a:latin typeface="Arial" charset="0"/>
                <a:cs typeface="Arial" charset="0"/>
              </a:rPr>
              <a:t>P</a:t>
            </a:r>
            <a:r>
              <a:rPr lang="en-US" dirty="0" err="1" smtClean="0">
                <a:latin typeface="Arial" charset="0"/>
                <a:cs typeface="Arial" charset="0"/>
              </a:rPr>
              <a:t>engutipan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sendiri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dalam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karya</a:t>
            </a:r>
            <a:r>
              <a:rPr lang="en-US" dirty="0" smtClean="0">
                <a:latin typeface="Arial" charset="0"/>
                <a:cs typeface="Arial" charset="0"/>
              </a:rPr>
              <a:t> yang lain </a:t>
            </a:r>
            <a:r>
              <a:rPr lang="en-US" dirty="0" err="1" smtClean="0">
                <a:latin typeface="Arial" charset="0"/>
                <a:cs typeface="Arial" charset="0"/>
              </a:rPr>
              <a:t>tanpa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menyebut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sumber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karya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pertama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tadi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cs typeface="Arial" charset="0"/>
              </a:rPr>
              <a:t>otoplagiarisme</a:t>
            </a:r>
            <a:r>
              <a:rPr lang="en-US" dirty="0" smtClean="0">
                <a:latin typeface="Arial" charset="0"/>
                <a:cs typeface="Arial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560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750093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Bright" pitchFamily="18" charset="0"/>
              </a:rPr>
              <a:t> </a:t>
            </a:r>
          </a:p>
          <a:p>
            <a:r>
              <a:rPr lang="en-US" sz="4400">
                <a:latin typeface="Bauhaus 93" pitchFamily="82" charset="0"/>
              </a:rPr>
              <a:t>Terima kasih</a:t>
            </a:r>
          </a:p>
        </p:txBody>
      </p:sp>
      <p:pic>
        <p:nvPicPr>
          <p:cNvPr id="27651" name="Picture 168" descr="aawindmi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81000"/>
            <a:ext cx="1785938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11" descr="elec1-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571750"/>
            <a:ext cx="15811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279525" y="5141913"/>
            <a:ext cx="504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990600" y="510540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</a:rPr>
              <a:t>WASSALAMUALAIKUM </a:t>
            </a:r>
            <a:r>
              <a:rPr lang="en-US" sz="2800" b="1" i="1" dirty="0" err="1">
                <a:solidFill>
                  <a:schemeClr val="tx2"/>
                </a:solidFill>
              </a:rPr>
              <a:t>Wr.Wb</a:t>
            </a:r>
            <a:r>
              <a:rPr lang="en-US" sz="2800" b="1" i="1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934200" cy="868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Ketentuan</a:t>
            </a:r>
            <a:r>
              <a:rPr sz="28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sz="280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Penulisan</a:t>
            </a:r>
            <a:r>
              <a:rPr sz="28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sz="280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Artikel</a:t>
            </a:r>
            <a:r>
              <a:rPr sz="280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sz="280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Ilmiah</a:t>
            </a:r>
            <a:endParaRPr sz="280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67818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 smtClean="0">
                <a:latin typeface="Arial" charset="0"/>
                <a:cs typeface="Arial" charset="0"/>
              </a:rPr>
              <a:t>Panjang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artikel</a:t>
            </a:r>
            <a:r>
              <a:rPr lang="en-US" sz="2400" dirty="0" smtClean="0">
                <a:latin typeface="Arial" charset="0"/>
                <a:cs typeface="Arial" charset="0"/>
              </a:rPr>
              <a:t>: 12-18 </a:t>
            </a:r>
            <a:r>
              <a:rPr lang="en-US" sz="2400" dirty="0" err="1" smtClean="0">
                <a:latin typeface="Arial" charset="0"/>
                <a:cs typeface="Arial" charset="0"/>
              </a:rPr>
              <a:t>halaman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termasuk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gambar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grafik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atau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tabel</a:t>
            </a:r>
            <a:r>
              <a:rPr lang="en-US" sz="2400" dirty="0" smtClean="0">
                <a:latin typeface="Arial" charset="0"/>
                <a:cs typeface="Arial" charset="0"/>
              </a:rPr>
              <a:t> (</a:t>
            </a:r>
            <a:r>
              <a:rPr lang="en-US" sz="2400" dirty="0" err="1" smtClean="0">
                <a:latin typeface="Arial" charset="0"/>
                <a:cs typeface="Arial" charset="0"/>
              </a:rPr>
              <a:t>jika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ada</a:t>
            </a:r>
            <a:r>
              <a:rPr lang="en-US" sz="2400" dirty="0" smtClean="0">
                <a:latin typeface="Arial" charset="0"/>
                <a:cs typeface="Arial" charset="0"/>
              </a:rPr>
              <a:t>) (</a:t>
            </a:r>
            <a:r>
              <a:rPr lang="en-US" sz="2400" dirty="0" err="1" smtClean="0">
                <a:latin typeface="Arial" charset="0"/>
                <a:cs typeface="Arial" charset="0"/>
              </a:rPr>
              <a:t>dengan</a:t>
            </a:r>
            <a:r>
              <a:rPr lang="en-US" sz="2400" dirty="0" smtClean="0">
                <a:latin typeface="Arial" charset="0"/>
                <a:cs typeface="Arial" charset="0"/>
              </a:rPr>
              <a:t> 1,5 </a:t>
            </a:r>
            <a:r>
              <a:rPr lang="en-US" sz="2400" dirty="0" err="1" smtClean="0">
                <a:latin typeface="Arial" charset="0"/>
                <a:cs typeface="Arial" charset="0"/>
              </a:rPr>
              <a:t>spasi</a:t>
            </a:r>
            <a:r>
              <a:rPr lang="en-US" sz="2400" dirty="0" smtClean="0">
                <a:latin typeface="Arial" charset="0"/>
                <a:cs typeface="Arial" charset="0"/>
              </a:rPr>
              <a:t>, font Times New Roman 12, </a:t>
            </a:r>
            <a:r>
              <a:rPr lang="en-US" sz="2400" dirty="0" err="1" smtClean="0">
                <a:latin typeface="Arial" charset="0"/>
                <a:cs typeface="Arial" charset="0"/>
              </a:rPr>
              <a:t>ukuran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kertas</a:t>
            </a:r>
            <a:r>
              <a:rPr lang="en-US" sz="2400" dirty="0" smtClean="0">
                <a:latin typeface="Arial" charset="0"/>
                <a:cs typeface="Arial" charset="0"/>
              </a:rPr>
              <a:t> A4, format </a:t>
            </a:r>
            <a:r>
              <a:rPr lang="en-US" sz="2400" dirty="0" err="1" smtClean="0">
                <a:latin typeface="Arial" charset="0"/>
                <a:cs typeface="Arial" charset="0"/>
              </a:rPr>
              <a:t>satu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kolom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margin</a:t>
            </a:r>
            <a:r>
              <a:rPr lang="id-ID" sz="2400" dirty="0" smtClean="0">
                <a:latin typeface="Arial" charset="0"/>
                <a:cs typeface="Arial" charset="0"/>
              </a:rPr>
              <a:t>: 3,5 cm untuk batas atas, bawah, dan kiri, sedangkan kanan 2,0 cm.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Tinjauan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pustaka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(</a:t>
            </a:r>
            <a:r>
              <a:rPr lang="en-US" sz="240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literature review)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tidak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dicantumkan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bagian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dari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struktur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artikel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Pengutipan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pustaka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dianggap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penting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dapat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dipadukan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pendahuluan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atau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pembahasan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Pengutipan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pustaka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pembahasan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seperlunya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saja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lebih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diutamakan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adalah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pembahasan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terhadap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analisis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data yang </a:t>
            </a:r>
            <a:r>
              <a:rPr lang="en-US" sz="2400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ditemukan</a:t>
            </a:r>
            <a:r>
              <a:rPr lang="en-US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02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00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Sistematika</a:t>
            </a:r>
            <a:r>
              <a:rPr sz="40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sz="400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Artikel</a:t>
            </a:r>
            <a:r>
              <a:rPr sz="40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Ilmiah</a:t>
            </a:r>
            <a:br>
              <a:rPr sz="40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x-none" sz="40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Kajian Teoritis</a:t>
            </a:r>
            <a:endParaRPr sz="400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83563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JUDUL ARTIKEL</a:t>
                      </a:r>
                    </a:p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Nama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Penulis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Unit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Kerja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d-ID" sz="2000" dirty="0" smtClean="0">
                          <a:solidFill>
                            <a:schemeClr val="bg1"/>
                          </a:solidFill>
                        </a:rPr>
                        <a:t>E-Mail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i="1" dirty="0" err="1" smtClean="0">
                          <a:solidFill>
                            <a:schemeClr val="bg1"/>
                          </a:solidFill>
                        </a:rPr>
                        <a:t>Abstra</a:t>
                      </a:r>
                      <a:r>
                        <a:rPr lang="id-ID" sz="2000" i="1" dirty="0" smtClean="0">
                          <a:solidFill>
                            <a:schemeClr val="bg1"/>
                          </a:solidFill>
                        </a:rPr>
                        <a:t>ct</a:t>
                      </a:r>
                      <a:endParaRPr lang="en-U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………….</a:t>
                      </a:r>
                    </a:p>
                    <a:p>
                      <a:pPr algn="l"/>
                      <a:r>
                        <a:rPr lang="id-ID" sz="2000" i="1" dirty="0" smtClean="0">
                          <a:solidFill>
                            <a:schemeClr val="bg1"/>
                          </a:solidFill>
                        </a:rPr>
                        <a:t>Keywords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Pendahuluan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Pembahasan</a:t>
                      </a:r>
                      <a:r>
                        <a:rPr lang="id-ID" sz="2000" dirty="0" smtClean="0">
                          <a:solidFill>
                            <a:schemeClr val="bg1"/>
                          </a:solidFill>
                        </a:rPr>
                        <a:t> (Sub-sub judul sesuai permasalahan yg dibahas)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Simpulan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Daftar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Pustaka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6278" marR="9627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2192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sz="440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Sistematika</a:t>
            </a:r>
            <a:r>
              <a:rPr sz="44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sz="440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Artikel</a:t>
            </a:r>
            <a:r>
              <a:rPr sz="44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Ilmiah</a:t>
            </a:r>
            <a:br>
              <a:rPr sz="44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x-none" sz="440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Hasil Riset</a:t>
            </a:r>
            <a:endParaRPr sz="440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83563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JUDUL ARTIKEL</a:t>
                      </a:r>
                    </a:p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Nama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Penulis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Unit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Kerja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id-ID" sz="2000" dirty="0" smtClean="0">
                          <a:solidFill>
                            <a:schemeClr val="bg1"/>
                          </a:solidFill>
                        </a:rPr>
                        <a:t>E-Mail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i="1" dirty="0" err="1" smtClean="0">
                          <a:solidFill>
                            <a:schemeClr val="bg1"/>
                          </a:solidFill>
                        </a:rPr>
                        <a:t>Abstra</a:t>
                      </a:r>
                      <a:r>
                        <a:rPr lang="id-ID" sz="2000" i="1" dirty="0" smtClean="0">
                          <a:solidFill>
                            <a:schemeClr val="bg1"/>
                          </a:solidFill>
                        </a:rPr>
                        <a:t>ct</a:t>
                      </a:r>
                      <a:endParaRPr lang="en-U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………….</a:t>
                      </a:r>
                    </a:p>
                    <a:p>
                      <a:pPr algn="l"/>
                      <a:r>
                        <a:rPr lang="id-ID" sz="2000" i="1" dirty="0" smtClean="0">
                          <a:solidFill>
                            <a:schemeClr val="bg1"/>
                          </a:solidFill>
                        </a:rPr>
                        <a:t>Keywords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Pendahuluan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Metode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Penelitian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Hasil</a:t>
                      </a:r>
                      <a:r>
                        <a:rPr lang="id-ID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Pembahasan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Simpulan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Daftar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Pustaka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6278" marR="9627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smtClean="0">
                <a:solidFill>
                  <a:srgbClr val="C00000"/>
                </a:solidFill>
              </a:rPr>
              <a:t>Judul Artikel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id-ID" sz="2400" dirty="0" smtClean="0">
                <a:latin typeface="Arial" charset="0"/>
                <a:cs typeface="Arial" charset="0"/>
              </a:rPr>
              <a:t>Judul dengan huruf kapital, dicetak </a:t>
            </a:r>
            <a:r>
              <a:rPr lang="id-ID" sz="2400" i="1" dirty="0" smtClean="0">
                <a:latin typeface="Arial" charset="0"/>
                <a:cs typeface="Arial" charset="0"/>
              </a:rPr>
              <a:t>bold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err="1" smtClean="0">
                <a:latin typeface="Arial" charset="0"/>
                <a:cs typeface="Arial" charset="0"/>
              </a:rPr>
              <a:t>Ringkas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informatif</a:t>
            </a:r>
            <a:r>
              <a:rPr lang="en-US" sz="2400" dirty="0" smtClean="0">
                <a:latin typeface="Arial" charset="0"/>
                <a:cs typeface="Arial" charset="0"/>
              </a:rPr>
              <a:t>. </a:t>
            </a:r>
            <a:r>
              <a:rPr lang="en-US" sz="2400" dirty="0" err="1" smtClean="0">
                <a:latin typeface="Arial" charset="0"/>
                <a:cs typeface="Arial" charset="0"/>
              </a:rPr>
              <a:t>Jumlah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kata</a:t>
            </a:r>
            <a:r>
              <a:rPr lang="en-US" sz="2400" dirty="0" smtClean="0">
                <a:latin typeface="Arial" charset="0"/>
                <a:cs typeface="Arial" charset="0"/>
              </a:rPr>
              <a:t> ≤ 12. </a:t>
            </a:r>
            <a:r>
              <a:rPr lang="en-US" sz="2400" dirty="0" err="1" smtClean="0">
                <a:latin typeface="Arial" charset="0"/>
                <a:cs typeface="Arial" charset="0"/>
              </a:rPr>
              <a:t>Hindari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banyak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kata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penghubung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penyebutan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obyek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tempat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atau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bahan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penelitian</a:t>
            </a:r>
            <a:r>
              <a:rPr lang="en-US" sz="2400" dirty="0" smtClean="0">
                <a:latin typeface="Arial" charset="0"/>
                <a:cs typeface="Arial" charset="0"/>
              </a:rPr>
              <a:t> yang </a:t>
            </a:r>
            <a:r>
              <a:rPr lang="en-US" sz="2400" dirty="0" err="1" smtClean="0">
                <a:latin typeface="Arial" charset="0"/>
                <a:cs typeface="Arial" charset="0"/>
              </a:rPr>
              <a:t>sangat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terperinci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Memuat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kata-kata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kunci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dari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topik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yang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diteliti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dirty="0" err="1" smtClean="0">
                <a:latin typeface="Arial" charset="0"/>
                <a:cs typeface="Arial" charset="0"/>
              </a:rPr>
              <a:t>Tidak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lagi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menggunakan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kata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seperti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analisis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studi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atau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tinjauan</a:t>
            </a:r>
            <a:r>
              <a:rPr lang="en-US" sz="2400" dirty="0" smtClean="0">
                <a:latin typeface="Arial" charset="0"/>
                <a:cs typeface="Arial" charset="0"/>
              </a:rPr>
              <a:t>. </a:t>
            </a:r>
            <a:r>
              <a:rPr lang="en-US" sz="2400" dirty="0" err="1" smtClean="0">
                <a:latin typeface="Arial" charset="0"/>
                <a:cs typeface="Arial" charset="0"/>
              </a:rPr>
              <a:t>Sebaiknya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merupakan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pernyataan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dari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peneliti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tentang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apa</a:t>
            </a:r>
            <a:r>
              <a:rPr lang="en-US" sz="2400" dirty="0" smtClean="0">
                <a:latin typeface="Arial" charset="0"/>
                <a:cs typeface="Arial" charset="0"/>
              </a:rPr>
              <a:t> yang </a:t>
            </a:r>
            <a:r>
              <a:rPr lang="en-US" sz="2400" dirty="0" err="1" smtClean="0">
                <a:latin typeface="Arial" charset="0"/>
                <a:cs typeface="Arial" charset="0"/>
              </a:rPr>
              <a:t>telah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diperoleh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Judul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id-ID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artikel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t</a:t>
            </a:r>
            <a:r>
              <a:rPr lang="id-ID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dk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harus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sama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dgn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judul</a:t>
            </a:r>
            <a:r>
              <a:rPr lang="en-US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penelitian</a:t>
            </a:r>
            <a:endParaRPr lang="en-US" sz="240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sz="2400" dirty="0" err="1" smtClean="0">
                <a:latin typeface="Arial" charset="0"/>
                <a:cs typeface="Arial" charset="0"/>
              </a:rPr>
              <a:t>Hindari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penggunaan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singkatan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rumus</a:t>
            </a:r>
            <a:r>
              <a:rPr lang="en-US" sz="2400" dirty="0" smtClean="0">
                <a:latin typeface="Arial" charset="0"/>
                <a:cs typeface="Arial" charset="0"/>
              </a:rPr>
              <a:t>, jargon </a:t>
            </a:r>
            <a:r>
              <a:rPr lang="en-US" sz="2400" dirty="0" err="1" smtClean="0">
                <a:latin typeface="Arial" charset="0"/>
                <a:cs typeface="Arial" charset="0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rujukan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29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err="1" smtClean="0">
                <a:solidFill>
                  <a:srgbClr val="C00000"/>
                </a:solidFill>
                <a:latin typeface="Arial Black" pitchFamily="34" charset="0"/>
              </a:rPr>
              <a:t>Penulis</a:t>
            </a:r>
            <a:endParaRPr sz="280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181600"/>
          </a:xfrm>
        </p:spPr>
        <p:txBody>
          <a:bodyPr>
            <a:normAutofit lnSpcReduction="10000"/>
          </a:bodyPr>
          <a:lstStyle/>
          <a:p>
            <a:pPr marL="228600" lvl="5">
              <a:spcBef>
                <a:spcPts val="1200"/>
              </a:spcBef>
              <a:buClrTx/>
              <a:buFont typeface="Wingdings" pitchFamily="2" charset="2"/>
              <a:buChar char="§"/>
              <a:defRPr/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penulis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hendaknya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benar-benar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pembahasan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penulisan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penulis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ditulis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lengkap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penulis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cukup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panjang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sebaiknya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belakang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penulis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disingkat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disingkat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depan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tengah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lvl="5">
              <a:spcBef>
                <a:spcPts val="1200"/>
              </a:spcBef>
              <a:buClrTx/>
              <a:buFont typeface="Wingdings" pitchFamily="2" charset="2"/>
              <a:buChar char="§"/>
              <a:defRPr/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100" dirty="0" smtClean="0">
                <a:latin typeface="Arial" pitchFamily="34" charset="0"/>
                <a:cs typeface="Arial" pitchFamily="34" charset="0"/>
              </a:rPr>
              <a:t>skripsi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urutan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penulis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diikuti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pembimbing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28600" lvl="5">
              <a:spcBef>
                <a:spcPts val="1200"/>
              </a:spcBef>
              <a:buClrTx/>
              <a:buFont typeface="Wingdings" pitchFamily="2" charset="2"/>
              <a:buChar char="§"/>
              <a:defRPr/>
            </a:pP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Alamat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kelembagaan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mahasiswa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mengikuti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dimana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bersangkutan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belajar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Kelaziman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sekarang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alamat</a:t>
            </a:r>
            <a:r>
              <a:rPr lang="en-US" sz="21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e-mail</a:t>
            </a:r>
          </a:p>
          <a:p>
            <a:pPr marL="228600" lvl="5">
              <a:spcBef>
                <a:spcPts val="1200"/>
              </a:spcBef>
              <a:buClrTx/>
              <a:buFont typeface="Wingdings" pitchFamily="2" charset="2"/>
              <a:buChar char="§"/>
              <a:defRPr/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Jabatan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akademik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fungsional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gelar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kesarjanaan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dicantumkan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i="1" smtClean="0">
                <a:solidFill>
                  <a:srgbClr val="C00000"/>
                </a:solidFill>
              </a:rPr>
              <a:t>Abstract</a:t>
            </a:r>
            <a:endParaRPr sz="2400" i="1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343400"/>
          </a:xfrm>
        </p:spPr>
        <p:txBody>
          <a:bodyPr>
            <a:normAutofit lnSpcReduction="10000"/>
          </a:bodyPr>
          <a:lstStyle/>
          <a:p>
            <a:pPr marL="228600" lvl="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Abstra</a:t>
            </a:r>
            <a:r>
              <a:rPr lang="id-ID" sz="2400" i="1" dirty="0" smtClean="0">
                <a:latin typeface="Arial" pitchFamily="34" charset="0"/>
                <a:cs typeface="Arial" pitchFamily="34" charset="0"/>
              </a:rPr>
              <a:t>ct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ringkas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faktual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penelitian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28600" lvl="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Abstra</a:t>
            </a:r>
            <a:r>
              <a:rPr lang="id-ID" sz="24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ct</a:t>
            </a:r>
            <a:r>
              <a:rPr lang="en-US" sz="24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ditulis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paragraf</a:t>
            </a:r>
            <a:r>
              <a:rPr lang="id-ID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spasi tunggal,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berkisar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150 - 200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28600" lvl="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Hindari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perujukan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singkatan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dirty="0" smtClean="0"/>
              <a:t>.</a:t>
            </a:r>
            <a:endParaRPr lang="en-US" sz="1600" dirty="0"/>
          </a:p>
          <a:p>
            <a:pPr marL="228600" lvl="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menuliskan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latar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belakang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abstra</a:t>
            </a:r>
            <a:r>
              <a:rPr lang="id-ID" sz="24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ct</a:t>
            </a:r>
            <a:endParaRPr lang="en-US" sz="2400" i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228600" lvl="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pengacuan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tabel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ilustrasi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rujukan</a:t>
            </a:r>
            <a:endParaRPr lang="en-US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228600" lvl="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i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Abstra</a:t>
            </a:r>
            <a:r>
              <a:rPr lang="id-ID" sz="24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ct</a:t>
            </a:r>
            <a:r>
              <a:rPr lang="en-US" sz="2400" i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berbahasa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Inggris</a:t>
            </a:r>
            <a:endParaRPr lang="en-US" sz="2400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3962400" cy="868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err="1" smtClean="0">
                <a:solidFill>
                  <a:srgbClr val="C00000"/>
                </a:solidFill>
              </a:rPr>
              <a:t>Kata</a:t>
            </a:r>
            <a:r>
              <a:rPr sz="2800" smtClean="0">
                <a:solidFill>
                  <a:srgbClr val="C00000"/>
                </a:solidFill>
              </a:rPr>
              <a:t> </a:t>
            </a:r>
            <a:r>
              <a:rPr sz="2800" err="1" smtClean="0">
                <a:solidFill>
                  <a:srgbClr val="C00000"/>
                </a:solidFill>
              </a:rPr>
              <a:t>Kunci</a:t>
            </a:r>
            <a:endParaRPr sz="2800" smtClean="0">
              <a:solidFill>
                <a:srgbClr val="C00000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6400800" cy="4191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cs typeface="Arial" charset="0"/>
              </a:rPr>
              <a:t>Kata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kunci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terdiri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atas</a:t>
            </a:r>
            <a:r>
              <a:rPr lang="en-US" dirty="0" smtClean="0">
                <a:latin typeface="Arial" charset="0"/>
                <a:cs typeface="Arial" charset="0"/>
              </a:rPr>
              <a:t> 3 </a:t>
            </a:r>
            <a:r>
              <a:rPr lang="en-US" dirty="0" err="1" smtClean="0">
                <a:latin typeface="Arial" charset="0"/>
                <a:cs typeface="Arial" charset="0"/>
              </a:rPr>
              <a:t>sampai</a:t>
            </a:r>
            <a:r>
              <a:rPr lang="en-US" dirty="0" smtClean="0">
                <a:latin typeface="Arial" charset="0"/>
                <a:cs typeface="Arial" charset="0"/>
              </a:rPr>
              <a:t> 5 </a:t>
            </a:r>
            <a:r>
              <a:rPr lang="en-US" dirty="0" err="1" smtClean="0">
                <a:latin typeface="Arial" charset="0"/>
                <a:cs typeface="Arial" charset="0"/>
              </a:rPr>
              <a:t>kata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atau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frase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pendek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Ditulis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sesuai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urutan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abjad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huruf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kecil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semua</a:t>
            </a:r>
            <a:endParaRPr lang="en-US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  <a:cs typeface="Arial" charset="0"/>
              </a:rPr>
              <a:t>Antara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kata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kunci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dipisahkan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oleh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koma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id-ID" dirty="0" smtClean="0">
                <a:latin typeface="Arial" charset="0"/>
                <a:cs typeface="Arial" charset="0"/>
              </a:rPr>
              <a:t>,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Hindari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banyak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kata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penghubung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 (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rgbClr val="000066"/>
                </a:solidFill>
                <a:latin typeface="Arial" charset="0"/>
                <a:cs typeface="Arial" charset="0"/>
              </a:rPr>
              <a:t>dengan</a:t>
            </a:r>
            <a:r>
              <a:rPr lang="en-US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, yang)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536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434</TotalTime>
  <Words>1219</Words>
  <Application>Microsoft Office PowerPoint</Application>
  <PresentationFormat>On-screen Show (4:3)</PresentationFormat>
  <Paragraphs>176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PENULISAN  NASKAH  PUBLIKASI  ILMIAH</vt:lpstr>
      <vt:lpstr>Slide 2</vt:lpstr>
      <vt:lpstr>Ketentuan Penulisan Artikel Ilmiah</vt:lpstr>
      <vt:lpstr>Sistematika Artikel Ilmiah Kajian Teoritis</vt:lpstr>
      <vt:lpstr>Sistematika Artikel Ilmiah Hasil Riset</vt:lpstr>
      <vt:lpstr>Judul Artikel</vt:lpstr>
      <vt:lpstr>Penulis</vt:lpstr>
      <vt:lpstr>Abstract</vt:lpstr>
      <vt:lpstr>Kata Kunci</vt:lpstr>
      <vt:lpstr>Pendahuluan</vt:lpstr>
      <vt:lpstr>CONTOH PENDAHULUAN   </vt:lpstr>
      <vt:lpstr>Metode Penelitian</vt:lpstr>
      <vt:lpstr>CONTOH METODE PENELITIAN </vt:lpstr>
      <vt:lpstr>Hasil dan Pembahasan </vt:lpstr>
      <vt:lpstr>Slide 15</vt:lpstr>
      <vt:lpstr>Contoh Pembahasan</vt:lpstr>
      <vt:lpstr>Simpulan</vt:lpstr>
      <vt:lpstr>Daftar Pustaka</vt:lpstr>
      <vt:lpstr>Contoh Penulisan Daftar Pustaka</vt:lpstr>
      <vt:lpstr>Contoh Penulisan Daftar Pustaka</vt:lpstr>
      <vt:lpstr>Tentang Plagiasi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ARTIKEL ILMIAH</dc:title>
  <dc:creator>MM</dc:creator>
  <cp:lastModifiedBy>Adm</cp:lastModifiedBy>
  <cp:revision>43</cp:revision>
  <dcterms:created xsi:type="dcterms:W3CDTF">2006-08-16T00:00:00Z</dcterms:created>
  <dcterms:modified xsi:type="dcterms:W3CDTF">2014-03-07T05:41:34Z</dcterms:modified>
</cp:coreProperties>
</file>